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22"/>
  </p:notesMasterIdLst>
  <p:sldIdLst>
    <p:sldId id="256" r:id="rId2"/>
    <p:sldId id="258" r:id="rId3"/>
    <p:sldId id="257" r:id="rId4"/>
    <p:sldId id="259" r:id="rId5"/>
    <p:sldId id="261" r:id="rId6"/>
    <p:sldId id="260" r:id="rId7"/>
    <p:sldId id="262" r:id="rId8"/>
    <p:sldId id="273" r:id="rId9"/>
    <p:sldId id="274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69"/>
    <p:restoredTop sz="94703"/>
  </p:normalViewPr>
  <p:slideViewPr>
    <p:cSldViewPr snapToGrid="0">
      <p:cViewPr>
        <p:scale>
          <a:sx n="97" d="100"/>
          <a:sy n="97" d="100"/>
        </p:scale>
        <p:origin x="200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F3EBC6-F2DE-944E-93A0-DAFA8D876A0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51A6C5-EECF-8E4C-AA20-77E698CA0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70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51A6C5-EECF-8E4C-AA20-77E698CA05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121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8808-26D1-4F4B-96F4-F3082078D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008" y="1122362"/>
            <a:ext cx="8816632" cy="357155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E0C639-B0CD-4365-98A9-C1E5FF6CF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008" y="5521960"/>
            <a:ext cx="8816632" cy="94487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80C52-E6BB-4B27-B5D8-2D33B2497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7C649-4A0C-4EF2-8FC1-2BCF0BF9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E03F2-D0FE-49BB-8AEC-E99C4DB2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4A7CC8F-56A6-423D-B67A-8BA89D3EC911}"/>
              </a:ext>
            </a:extLst>
          </p:cNvPr>
          <p:cNvCxnSpPr>
            <a:cxnSpLocks/>
          </p:cNvCxnSpPr>
          <p:nvPr/>
        </p:nvCxnSpPr>
        <p:spPr>
          <a:xfrm flipH="1">
            <a:off x="4" y="51435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25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56D52-667C-4E67-9038-A0BDFD8C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E72AC-0272-475A-BD25-2AB7AC1DE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FBFF2-9ECB-4CDD-87FA-9DD1F87BF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12B3-DAF5-4BA7-A3A6-D0284716D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171AE-4A11-4035-A072-9AC4053F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57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52E95-2F50-48D3-B00E-4C259644E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50174" y="838199"/>
            <a:ext cx="2303626" cy="5338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617C9B-4E02-49C8-B6DF-65ED3C990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38199"/>
            <a:ext cx="7734300" cy="5338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CA10C-AC31-4D80-B78F-08E48CDCB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B5B7-F312-4BC9-A5D3-72E065D1B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2E489-5442-4698-B6E3-3421A97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F3A7E1-F157-4338-B7F7-9C0A2D60B7FF}"/>
              </a:ext>
            </a:extLst>
          </p:cNvPr>
          <p:cNvCxnSpPr>
            <a:cxnSpLocks/>
          </p:cNvCxnSpPr>
          <p:nvPr/>
        </p:nvCxnSpPr>
        <p:spPr>
          <a:xfrm>
            <a:off x="881133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3880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5B5E-C545-4763-BA47-4C2C0FCA5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263F8-8E34-4910-BF7A-F1C5A9968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E74E5-D20D-4AB7-8D98-F336CE0E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D23AA-8F22-4B09-8FAA-CD16E5D6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8A028-A0C8-45E7-915E-B83FF59C9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680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9F01F-198D-4AAD-B4FB-AD3B44981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8200"/>
            <a:ext cx="9438640" cy="4114800"/>
          </a:xfrm>
        </p:spPr>
        <p:txBody>
          <a:bodyPr anchor="t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BCC2B-311B-4FB6-B3A5-26F68055A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217160"/>
            <a:ext cx="9438640" cy="802640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CB73D-2D6B-4FA6-89A4-DCC89F80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0C188-FF43-44C1-A005-679168D5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D1188-DA27-47B2-8176-31193EEC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849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B5A25-7E99-42A8-8D6D-648EFE203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501DC-62B7-42BD-A941-D34E92719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5C5C1-4FD4-4958-99A0-BDADECA33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1B234-5D54-44E5-B41D-B205AAF50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7BCDB-6B96-45D6-B5E9-823A96EB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39C5F-F16F-4AFD-98D1-FA3BB96AF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111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44C1F-0040-4BBF-81A6-FD2E30637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7978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894A7-1DA1-44C1-8ED0-71627943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24035"/>
            <a:ext cx="4997132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9AB945-31E2-4B60-9076-CBB8F8594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99713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1B3EA-2E84-4B8B-A104-81BD57742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5080" y="1824035"/>
            <a:ext cx="5000308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511AB8-302C-476E-B80A-AA739911E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5080" y="2505075"/>
            <a:ext cx="500030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B47C29-FE34-4E6E-9921-78C54673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F6B420-A9CE-4BB6-A653-5C3ABC7D6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1DF8FE-1179-4798-B16D-AF1DFA26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54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66F1A-0A68-4048-808F-CD7A9F3B0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9592"/>
            <a:ext cx="10515600" cy="157322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ACB3E6-5365-48F5-8D2A-0B002BA35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D8EE9-4D97-4B2F-8D38-41CB9EE7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C5952-0A27-4FAB-A3FD-12003787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822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08427-909D-4679-9192-BC99557A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E39A6-1E09-42B5-85B4-7E8B5AB2A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38940-01DD-4C97-8649-E01C3B0ED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3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93B3D-D568-40B4-A73A-1C8EA9ABB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1818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6EB3-917A-43B7-85BB-D00B5D2F0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4798" y="987425"/>
            <a:ext cx="5840589" cy="50323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AC029-3BC1-4637-A7F9-BC786DC26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72360"/>
            <a:ext cx="3691817" cy="349662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0B948-89C5-4AC5-B7A0-17136F5C5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A6C8C5-652F-46CB-BD26-E262B057F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B50CB-E91F-4B71-81F0-800F2B51A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69B885-FDB8-4C62-A285-A0CDC49A6B0C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699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F941E-6445-4840-81AE-104EF7A4F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6652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F8B866-E32B-4AE7-AEF3-6974AE328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86120" y="838200"/>
            <a:ext cx="560323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ABB7A-E157-499A-B224-C2313181F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67280"/>
            <a:ext cx="3696652" cy="35017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77283-E2B8-405E-BB6E-9F121140E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21F05-EB94-417F-B19B-96FF3D9EC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7C3C7-B6DB-4064-8E66-9FB770C88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E233FA-220A-423F-907E-5F81526A28A0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052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476A66-BE83-43F9-A28B-02DF7879A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76E94-F276-4F0F-8DD9-B1F8A3198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61469"/>
            <a:ext cx="10515600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D964E-3A2E-4DB9-B96A-EDE144A47B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6CCBF3A-D7FB-4B97-8FD5-6FFB20CB1E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CB382-EE11-430D-941A-DB76EEB7F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562FE-ACD1-43F2-A3DE-5B11E10B7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B34A3B-1FD5-48FF-9982-1E64C864C01D}"/>
              </a:ext>
            </a:extLst>
          </p:cNvPr>
          <p:cNvCxnSpPr>
            <a:cxnSpLocks/>
          </p:cNvCxnSpPr>
          <p:nvPr/>
        </p:nvCxnSpPr>
        <p:spPr>
          <a:xfrm flipH="1">
            <a:off x="4" y="1824111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438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A9327B-0F60-46E3-AD80-CE73838567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5E2092-9961-20F3-AD63-368889DF74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1082" y="4660681"/>
            <a:ext cx="9689834" cy="1125050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4400" dirty="0"/>
              <a:t>Sentiment Analysis on Yelp Review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007F1D-16CB-FB9D-7BE8-AFDADC27BE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52222" y="5846304"/>
            <a:ext cx="7084535" cy="696351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/>
              <a:t>By Shreyas </a:t>
            </a:r>
            <a:r>
              <a:rPr lang="en-US" dirty="0" err="1"/>
              <a:t>Shivakumar</a:t>
            </a:r>
            <a:r>
              <a:rPr lang="en-US" dirty="0"/>
              <a:t> Kasetty</a:t>
            </a:r>
          </a:p>
          <a:p>
            <a:pPr algn="ctr"/>
            <a:r>
              <a:rPr lang="en-US" dirty="0"/>
              <a:t>UIN:  534002320</a:t>
            </a:r>
          </a:p>
        </p:txBody>
      </p:sp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67A4003E-7612-6D50-6D29-798E75548B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082" b="28606"/>
          <a:stretch/>
        </p:blipFill>
        <p:spPr>
          <a:xfrm>
            <a:off x="20" y="1"/>
            <a:ext cx="12191980" cy="43053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D1C99D0-461D-4A91-81EF-CCCD798B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3053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A111122-F366-87EC-3881-87B48C176389}"/>
              </a:ext>
            </a:extLst>
          </p:cNvPr>
          <p:cNvSpPr txBox="1"/>
          <p:nvPr/>
        </p:nvSpPr>
        <p:spPr>
          <a:xfrm>
            <a:off x="8984970" y="5833053"/>
            <a:ext cx="3207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Course:</a:t>
            </a:r>
          </a:p>
          <a:p>
            <a:r>
              <a:rPr lang="en-US" dirty="0"/>
              <a:t>CSCE 633 (Machine Learning)</a:t>
            </a:r>
          </a:p>
        </p:txBody>
      </p:sp>
    </p:spTree>
    <p:extLst>
      <p:ext uri="{BB962C8B-B14F-4D97-AF65-F5344CB8AC3E}">
        <p14:creationId xmlns:p14="http://schemas.microsoft.com/office/powerpoint/2010/main" val="2910888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68BF2-81E8-A581-D717-93C0ADAB1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Train DATASET</a:t>
            </a:r>
          </a:p>
        </p:txBody>
      </p:sp>
      <p:pic>
        <p:nvPicPr>
          <p:cNvPr id="5" name="Picture 4" descr="A graph with red blue and green squares&#10;&#10;Description automatically generated">
            <a:extLst>
              <a:ext uri="{FF2B5EF4-FFF2-40B4-BE49-F238E27FC236}">
                <a16:creationId xmlns:a16="http://schemas.microsoft.com/office/drawing/2014/main" id="{E11CD551-5852-E1CB-38AD-96F62F1CC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277" y="1609036"/>
            <a:ext cx="6685446" cy="482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318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98344-AA30-1AB9-A21C-47C4AB987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 err="1"/>
              <a:t>DataSET</a:t>
            </a:r>
            <a:r>
              <a:rPr lang="en-US" dirty="0"/>
              <a:t> Balancing</a:t>
            </a:r>
          </a:p>
        </p:txBody>
      </p:sp>
      <p:pic>
        <p:nvPicPr>
          <p:cNvPr id="5" name="Picture 4" descr="A chart of different colors&#10;&#10;Description automatically generated">
            <a:extLst>
              <a:ext uri="{FF2B5EF4-FFF2-40B4-BE49-F238E27FC236}">
                <a16:creationId xmlns:a16="http://schemas.microsoft.com/office/drawing/2014/main" id="{B97506C6-1ECE-B02C-884A-C4A5FB07E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894" y="1589710"/>
            <a:ext cx="6899005" cy="48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666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2216B-79EC-8600-9546-348FB3F4C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Hyper-Parameter Tuning</a:t>
            </a:r>
          </a:p>
        </p:txBody>
      </p:sp>
      <p:pic>
        <p:nvPicPr>
          <p:cNvPr id="5" name="Content Placeholder 4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92DBA573-5562-CF6F-F213-57314DDE68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8921" y="2062163"/>
            <a:ext cx="9774158" cy="4114800"/>
          </a:xfrm>
        </p:spPr>
      </p:pic>
    </p:spTree>
    <p:extLst>
      <p:ext uri="{BB962C8B-B14F-4D97-AF65-F5344CB8AC3E}">
        <p14:creationId xmlns:p14="http://schemas.microsoft.com/office/powerpoint/2010/main" val="2776797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4DCBF-7677-EE28-1DDC-51D8A6A96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HYPERPARAMETER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DB1D6-72FE-4BD2-EEC2-77A07FD120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• </a:t>
            </a:r>
            <a:r>
              <a:rPr lang="en-US" sz="2800" b="1" dirty="0"/>
              <a:t>Model Type: </a:t>
            </a:r>
            <a:r>
              <a:rPr lang="en-US" sz="2800" dirty="0" err="1"/>
              <a:t>roberta-gru</a:t>
            </a:r>
            <a:br>
              <a:rPr lang="en-US" sz="2800" dirty="0"/>
            </a:br>
            <a:r>
              <a:rPr lang="en-US" sz="2800" dirty="0"/>
              <a:t>• </a:t>
            </a:r>
            <a:r>
              <a:rPr lang="en-US" sz="2800" b="1" dirty="0"/>
              <a:t>Learning Rate: </a:t>
            </a:r>
            <a:r>
              <a:rPr lang="en-US" sz="2800" dirty="0"/>
              <a:t>1e − 05</a:t>
            </a:r>
            <a:br>
              <a:rPr lang="en-US" sz="2800" dirty="0"/>
            </a:br>
            <a:r>
              <a:rPr lang="en-US" sz="2800" dirty="0"/>
              <a:t>• </a:t>
            </a:r>
            <a:r>
              <a:rPr lang="en-US" sz="2800" b="1" dirty="0"/>
              <a:t>Training Batch Size: </a:t>
            </a:r>
            <a:r>
              <a:rPr lang="en-US" sz="2800" dirty="0"/>
              <a:t>32</a:t>
            </a:r>
            <a:br>
              <a:rPr lang="en-US" sz="2800" dirty="0"/>
            </a:br>
            <a:r>
              <a:rPr lang="en-US" sz="2800" dirty="0"/>
              <a:t>• </a:t>
            </a:r>
            <a:r>
              <a:rPr lang="en-US" sz="2800" b="1" dirty="0"/>
              <a:t>Epochs: </a:t>
            </a:r>
            <a:r>
              <a:rPr lang="en-US" sz="2800" dirty="0"/>
              <a:t>10 (interpreted as 2 + 8 from the provided configurations)</a:t>
            </a:r>
            <a:br>
              <a:rPr lang="en-US" sz="2800" dirty="0"/>
            </a:br>
            <a:r>
              <a:rPr lang="en-US" sz="2800" dirty="0"/>
              <a:t>• </a:t>
            </a:r>
            <a:r>
              <a:rPr lang="en-US" sz="2800" b="1" dirty="0"/>
              <a:t>Unfreeze Layers</a:t>
            </a:r>
            <a:r>
              <a:rPr lang="en-US" sz="2800" dirty="0"/>
              <a:t>: 12</a:t>
            </a:r>
          </a:p>
        </p:txBody>
      </p:sp>
    </p:spTree>
    <p:extLst>
      <p:ext uri="{BB962C8B-B14F-4D97-AF65-F5344CB8AC3E}">
        <p14:creationId xmlns:p14="http://schemas.microsoft.com/office/powerpoint/2010/main" val="3714394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F3307-1659-1CF6-C06E-6ADD735CC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1 and Result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44F8E-3119-F44A-EF17-36CBFECA9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With Dataset Augmentation and Balancing</a:t>
            </a:r>
            <a:br>
              <a:rPr lang="en-US" dirty="0"/>
            </a:br>
            <a:r>
              <a:rPr lang="en-US" dirty="0"/>
              <a:t>In the first experiment, the dataset was balanced by </a:t>
            </a:r>
            <a:r>
              <a:rPr lang="en-US" dirty="0" err="1"/>
              <a:t>downsampling</a:t>
            </a:r>
            <a:r>
              <a:rPr lang="en-US" dirty="0"/>
              <a:t> the positive class to match the average size of 50000. The results were as follows:</a:t>
            </a:r>
            <a:br>
              <a:rPr lang="en-US" dirty="0"/>
            </a:br>
            <a:r>
              <a:rPr lang="en-US" dirty="0"/>
              <a:t>• </a:t>
            </a:r>
            <a:r>
              <a:rPr lang="en-US" b="1" dirty="0"/>
              <a:t>F1 Score: </a:t>
            </a:r>
            <a:r>
              <a:rPr lang="en-US" dirty="0"/>
              <a:t>0.885</a:t>
            </a:r>
            <a:br>
              <a:rPr lang="en-US" dirty="0"/>
            </a:br>
            <a:r>
              <a:rPr lang="en-US" dirty="0"/>
              <a:t>• </a:t>
            </a:r>
            <a:r>
              <a:rPr lang="en-US" b="1" dirty="0"/>
              <a:t>Test Accuracy: </a:t>
            </a:r>
            <a:r>
              <a:rPr lang="en-US" dirty="0"/>
              <a:t>0.88</a:t>
            </a:r>
            <a:br>
              <a:rPr lang="en-US" dirty="0"/>
            </a:br>
            <a:r>
              <a:rPr lang="en-US" dirty="0"/>
              <a:t>• </a:t>
            </a:r>
            <a:r>
              <a:rPr lang="en-US" b="1" dirty="0"/>
              <a:t>AUC Scores: Negative </a:t>
            </a:r>
            <a:r>
              <a:rPr lang="en-US" dirty="0"/>
              <a:t>- 0.985, Neutral - 0.897, Positive - 0.975</a:t>
            </a:r>
            <a:br>
              <a:rPr lang="en-US" dirty="0"/>
            </a:br>
            <a:r>
              <a:rPr lang="en-US" dirty="0"/>
              <a:t>These results indicate a balanced and effective model performance across all classes, underscoring the benefits of dataset augmentation and balancing.</a:t>
            </a:r>
          </a:p>
        </p:txBody>
      </p:sp>
    </p:spTree>
    <p:extLst>
      <p:ext uri="{BB962C8B-B14F-4D97-AF65-F5344CB8AC3E}">
        <p14:creationId xmlns:p14="http://schemas.microsoft.com/office/powerpoint/2010/main" val="2581600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oup of graphs and diagrams&#10;&#10;Description automatically generated with medium confidence">
            <a:extLst>
              <a:ext uri="{FF2B5EF4-FFF2-40B4-BE49-F238E27FC236}">
                <a16:creationId xmlns:a16="http://schemas.microsoft.com/office/drawing/2014/main" id="{47EE5FF2-3953-DF1B-9DBD-C1F414999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8552" y="505609"/>
            <a:ext cx="8193587" cy="5846782"/>
          </a:xfrm>
        </p:spPr>
      </p:pic>
    </p:spTree>
    <p:extLst>
      <p:ext uri="{BB962C8B-B14F-4D97-AF65-F5344CB8AC3E}">
        <p14:creationId xmlns:p14="http://schemas.microsoft.com/office/powerpoint/2010/main" val="3457604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F3307-1659-1CF6-C06E-6ADD735CC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2 and Result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44F8E-3119-F44A-EF17-36CBFECA9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Without Dataset Augmentation and Balancing</a:t>
            </a:r>
            <a:br>
              <a:rPr lang="en-US" dirty="0"/>
            </a:br>
            <a:r>
              <a:rPr lang="en-US" dirty="0"/>
              <a:t>The second experiment, conducted without dataset augmentation and balancing, yielded these results:</a:t>
            </a:r>
            <a:br>
              <a:rPr lang="en-US" dirty="0"/>
            </a:br>
            <a:r>
              <a:rPr lang="en-US" dirty="0"/>
              <a:t>• </a:t>
            </a:r>
            <a:r>
              <a:rPr lang="en-US" b="1" dirty="0"/>
              <a:t>F1 Score: </a:t>
            </a:r>
            <a:r>
              <a:rPr lang="en-US" dirty="0"/>
              <a:t>0.883</a:t>
            </a:r>
            <a:br>
              <a:rPr lang="en-US" dirty="0"/>
            </a:br>
            <a:r>
              <a:rPr lang="en-US" dirty="0"/>
              <a:t>• </a:t>
            </a:r>
            <a:r>
              <a:rPr lang="en-US" b="1" dirty="0"/>
              <a:t>Test Accuracy: </a:t>
            </a:r>
            <a:r>
              <a:rPr lang="en-US" dirty="0"/>
              <a:t>0.89</a:t>
            </a:r>
            <a:br>
              <a:rPr lang="en-US" dirty="0"/>
            </a:br>
            <a:r>
              <a:rPr lang="en-US" dirty="0"/>
              <a:t>• </a:t>
            </a:r>
            <a:r>
              <a:rPr lang="en-US" b="1" dirty="0"/>
              <a:t>AUC Scores: </a:t>
            </a:r>
            <a:r>
              <a:rPr lang="en-US" dirty="0"/>
              <a:t>Negative - 0.986, Neutral - 0.902, Positive - 0.977</a:t>
            </a:r>
            <a:br>
              <a:rPr lang="en-US" dirty="0"/>
            </a:br>
            <a:r>
              <a:rPr lang="en-US" dirty="0"/>
              <a:t>Despite the absence of data balancing, the model achieved a slightly higher test accuracy. However, the F1 score was marginally lower than in the balanced dataset experiment. A key factor in this performance is the imbalance in the test dataset, which mirrors the training dataset’s skew towards the positive class.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640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training performance&#10;&#10;Description automatically generated">
            <a:extLst>
              <a:ext uri="{FF2B5EF4-FFF2-40B4-BE49-F238E27FC236}">
                <a16:creationId xmlns:a16="http://schemas.microsoft.com/office/drawing/2014/main" id="{B9ED9828-6875-3134-DC99-2030F5B1E3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0009" y="225307"/>
            <a:ext cx="8979208" cy="6407386"/>
          </a:xfrm>
        </p:spPr>
      </p:pic>
    </p:spTree>
    <p:extLst>
      <p:ext uri="{BB962C8B-B14F-4D97-AF65-F5344CB8AC3E}">
        <p14:creationId xmlns:p14="http://schemas.microsoft.com/office/powerpoint/2010/main" val="2649588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F3307-1659-1CF6-C06E-6ADD735CC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3 and Result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44F8E-3119-F44A-EF17-36CBFECA9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8209"/>
            <a:ext cx="10515600" cy="4114801"/>
          </a:xfrm>
        </p:spPr>
        <p:txBody>
          <a:bodyPr>
            <a:normAutofit/>
          </a:bodyPr>
          <a:lstStyle/>
          <a:p>
            <a:r>
              <a:rPr lang="en-US" sz="2400" b="1" i="0" dirty="0">
                <a:effectLst/>
                <a:latin typeface="Goudy Old Style" panose="02020502050305020303" pitchFamily="18" charset="77"/>
              </a:rPr>
              <a:t>Gradual Unfreezing of Pretrained </a:t>
            </a:r>
            <a:r>
              <a:rPr lang="en-US" sz="2400" b="1" i="0" dirty="0" err="1">
                <a:effectLst/>
                <a:latin typeface="Goudy Old Style" panose="02020502050305020303" pitchFamily="18" charset="77"/>
              </a:rPr>
              <a:t>RoBERTa</a:t>
            </a:r>
            <a:r>
              <a:rPr lang="en-US" sz="2400" b="1" i="0" dirty="0">
                <a:effectLst/>
                <a:latin typeface="Goudy Old Style" panose="02020502050305020303" pitchFamily="18" charset="77"/>
              </a:rPr>
              <a:t> Layers: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b="0" i="0" dirty="0">
                <a:effectLst/>
                <a:latin typeface="Goudy Old Style" panose="02020502050305020303" pitchFamily="18" charset="77"/>
              </a:rPr>
              <a:t>Another experiment involved gradually unfreezing the pretrained </a:t>
            </a:r>
            <a:r>
              <a:rPr lang="en-US" sz="2400" b="0" i="0" dirty="0" err="1">
                <a:effectLst/>
                <a:latin typeface="Goudy Old Style" panose="02020502050305020303" pitchFamily="18" charset="77"/>
              </a:rPr>
              <a:t>RoBERTa</a:t>
            </a:r>
            <a:r>
              <a:rPr lang="en-US" sz="2400" b="0" i="0" dirty="0">
                <a:effectLst/>
                <a:latin typeface="Goudy Old Style" panose="02020502050305020303" pitchFamily="18" charset="77"/>
              </a:rPr>
              <a:t> layers: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b="0" i="0" dirty="0">
                <a:effectLst/>
                <a:latin typeface="Goudy Old Style" panose="02020502050305020303" pitchFamily="18" charset="77"/>
              </a:rPr>
              <a:t>• </a:t>
            </a:r>
            <a:r>
              <a:rPr lang="en-US" sz="2400" b="1" i="0" dirty="0">
                <a:effectLst/>
                <a:latin typeface="Goudy Old Style" panose="02020502050305020303" pitchFamily="18" charset="77"/>
              </a:rPr>
              <a:t>F1 Score: </a:t>
            </a:r>
            <a:r>
              <a:rPr lang="en-US" sz="2400" b="0" i="0" dirty="0">
                <a:effectLst/>
                <a:latin typeface="Goudy Old Style" panose="02020502050305020303" pitchFamily="18" charset="77"/>
              </a:rPr>
              <a:t>0.827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b="0" i="0" dirty="0">
                <a:effectLst/>
                <a:latin typeface="Goudy Old Style" panose="02020502050305020303" pitchFamily="18" charset="77"/>
              </a:rPr>
              <a:t>• </a:t>
            </a:r>
            <a:r>
              <a:rPr lang="en-US" sz="2400" b="1" i="0" dirty="0">
                <a:effectLst/>
                <a:latin typeface="Goudy Old Style" panose="02020502050305020303" pitchFamily="18" charset="77"/>
              </a:rPr>
              <a:t>Test Accuracy: </a:t>
            </a:r>
            <a:r>
              <a:rPr lang="en-US" sz="2400" b="0" i="0" dirty="0">
                <a:effectLst/>
                <a:latin typeface="Goudy Old Style" panose="02020502050305020303" pitchFamily="18" charset="77"/>
              </a:rPr>
              <a:t>0.81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b="0" i="0" dirty="0">
                <a:effectLst/>
                <a:latin typeface="Goudy Old Style" panose="02020502050305020303" pitchFamily="18" charset="77"/>
              </a:rPr>
              <a:t>• </a:t>
            </a:r>
            <a:r>
              <a:rPr lang="en-US" sz="2400" b="1" i="0" dirty="0">
                <a:effectLst/>
                <a:latin typeface="Goudy Old Style" panose="02020502050305020303" pitchFamily="18" charset="77"/>
              </a:rPr>
              <a:t>AUC Scores: Negative </a:t>
            </a:r>
            <a:r>
              <a:rPr lang="en-US" sz="2400" b="0" i="0" dirty="0">
                <a:effectLst/>
                <a:latin typeface="Goudy Old Style" panose="02020502050305020303" pitchFamily="18" charset="77"/>
              </a:rPr>
              <a:t>- 0.967, Neutral - 0.835, Positive - 0.952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b="0" i="0" dirty="0">
                <a:effectLst/>
                <a:latin typeface="Goudy Old Style" panose="02020502050305020303" pitchFamily="18" charset="77"/>
              </a:rPr>
              <a:t>This strategy led to lower performance metrics, suggesting that gradual unfreezing did not favorably impact the model’s accuracy for this specific task.</a:t>
            </a:r>
            <a:endParaRPr lang="en-US" sz="2400" dirty="0">
              <a:latin typeface="Goudy Old Style" panose="0202050205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82967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training loss&#10;&#10;Description automatically generated with medium confidence">
            <a:extLst>
              <a:ext uri="{FF2B5EF4-FFF2-40B4-BE49-F238E27FC236}">
                <a16:creationId xmlns:a16="http://schemas.microsoft.com/office/drawing/2014/main" id="{673BAC49-BC28-45D7-377A-21B79DF29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6758" y="291503"/>
            <a:ext cx="8793677" cy="6274994"/>
          </a:xfrm>
        </p:spPr>
      </p:pic>
    </p:spTree>
    <p:extLst>
      <p:ext uri="{BB962C8B-B14F-4D97-AF65-F5344CB8AC3E}">
        <p14:creationId xmlns:p14="http://schemas.microsoft.com/office/powerpoint/2010/main" val="810265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ADB9B-46D9-018E-CF90-A65CB5B49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289CD-952C-B279-2243-3B66520B2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9145"/>
            <a:ext cx="10515600" cy="4393119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Evolution of Sentiment Analysis:</a:t>
            </a:r>
          </a:p>
          <a:p>
            <a:pPr lvl="1"/>
            <a:r>
              <a:rPr lang="en-US" dirty="0"/>
              <a:t>Sentiment analysis has undergone a remarkable evolution, advancing from basic text classification to sophisticated deep learning methodologies.</a:t>
            </a:r>
          </a:p>
          <a:p>
            <a:pPr lvl="1"/>
            <a:r>
              <a:rPr lang="en-US" dirty="0"/>
              <a:t>This growth is propelled by the surge of social media, where users continuously generate vast amounts of opinion-rich text.</a:t>
            </a:r>
          </a:p>
          <a:p>
            <a:r>
              <a:rPr lang="en-US" b="1" dirty="0"/>
              <a:t>Impact of Social Media Data:</a:t>
            </a:r>
          </a:p>
          <a:p>
            <a:pPr lvl="1"/>
            <a:r>
              <a:rPr lang="en-US" dirty="0"/>
              <a:t>Social media platforms, have become goldmines for opinionated data, offering real-time insights into public sentiment.</a:t>
            </a:r>
          </a:p>
          <a:p>
            <a:pPr lvl="1"/>
            <a:r>
              <a:rPr lang="en-US" dirty="0"/>
              <a:t>The analysis of such data is vital, as it sheds light on customer preferences and experiences, shaping business strategies and decision-making.</a:t>
            </a:r>
          </a:p>
          <a:p>
            <a:r>
              <a:rPr lang="en-US" b="1" dirty="0"/>
              <a:t>Importance in Business and Analytics:</a:t>
            </a:r>
          </a:p>
          <a:p>
            <a:pPr lvl="1"/>
            <a:r>
              <a:rPr lang="en-US" dirty="0"/>
              <a:t>For businesses, especially in the hospitality and service sectors, understanding customer feedback on platforms like Yelp is key to adapting and thriving.</a:t>
            </a:r>
          </a:p>
          <a:p>
            <a:pPr lvl="1"/>
            <a:r>
              <a:rPr lang="en-US" dirty="0"/>
              <a:t>Sentiment analysis helps translate unstructured feedback into actionable insights, driving customer engagement and satisfaction.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846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18356-7716-8EC0-0E50-7DA7ADF23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ACBCD-4BC8-9440-E25E-617CF272B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Goudy Old Style" panose="02020502050305020303" pitchFamily="18" charset="77"/>
              </a:rPr>
              <a:t>This project successfully demonstrated the efficacy of a </a:t>
            </a:r>
            <a:r>
              <a:rPr lang="en-US" dirty="0" err="1">
                <a:effectLst/>
                <a:latin typeface="Goudy Old Style" panose="02020502050305020303" pitchFamily="18" charset="77"/>
              </a:rPr>
              <a:t>RoBERTa</a:t>
            </a:r>
            <a:r>
              <a:rPr lang="en-US" dirty="0">
                <a:effectLst/>
                <a:latin typeface="Goudy Old Style" panose="02020502050305020303" pitchFamily="18" charset="77"/>
              </a:rPr>
              <a:t>-GRU hybrid model in the sentiment analysis of Yelp restaurant reviews. Key takeaways include: </a:t>
            </a:r>
            <a:endParaRPr lang="en-US" sz="2400" dirty="0">
              <a:latin typeface="Goudy Old Style" panose="02020502050305020303" pitchFamily="18" charset="77"/>
            </a:endParaRPr>
          </a:p>
          <a:p>
            <a:pPr lvl="1"/>
            <a:r>
              <a:rPr lang="en-US" sz="2000" dirty="0">
                <a:effectLst/>
                <a:latin typeface="Goudy Old Style" panose="02020502050305020303" pitchFamily="18" charset="77"/>
              </a:rPr>
              <a:t> The </a:t>
            </a:r>
            <a:r>
              <a:rPr lang="en-US" sz="2000" dirty="0" err="1">
                <a:effectLst/>
                <a:latin typeface="Goudy Old Style" panose="02020502050305020303" pitchFamily="18" charset="77"/>
              </a:rPr>
              <a:t>RoBERTa</a:t>
            </a:r>
            <a:r>
              <a:rPr lang="en-US" sz="2000" dirty="0">
                <a:effectLst/>
                <a:latin typeface="Goudy Old Style" panose="02020502050305020303" pitchFamily="18" charset="77"/>
              </a:rPr>
              <a:t>-GRU integration excelled in understanding contextual nuances and long-range dependencies in text, highlighting its effectiveness for complex NLP tasks.</a:t>
            </a:r>
          </a:p>
          <a:p>
            <a:pPr lvl="1"/>
            <a:r>
              <a:rPr lang="en-US" sz="2000" dirty="0">
                <a:effectLst/>
                <a:latin typeface="Goudy Old Style" panose="02020502050305020303" pitchFamily="18" charset="77"/>
              </a:rPr>
              <a:t>Data augmentation and balancing significantly improved the model’s F1 score across diverse sentiment classes, emphasizing the importance of dataset composition in training. </a:t>
            </a:r>
          </a:p>
          <a:p>
            <a:pPr lvl="1"/>
            <a:r>
              <a:rPr lang="en-US" sz="2000" dirty="0">
                <a:effectLst/>
                <a:latin typeface="Goudy Old Style" panose="02020502050305020303" pitchFamily="18" charset="77"/>
              </a:rPr>
              <a:t>Optimal hyperparameters, identified through grid search, enhanced learning efficiency and overall model performance. </a:t>
            </a:r>
          </a:p>
          <a:p>
            <a:pPr lvl="1"/>
            <a:r>
              <a:rPr lang="en-US" sz="2000" dirty="0">
                <a:effectLst/>
                <a:latin typeface="Goudy Old Style" panose="02020502050305020303" pitchFamily="18" charset="77"/>
              </a:rPr>
              <a:t>A two-phase training strategy provided deeper insights into the adaptability and learning capabilities of the model. </a:t>
            </a:r>
          </a:p>
        </p:txBody>
      </p:sp>
    </p:spTree>
    <p:extLst>
      <p:ext uri="{BB962C8B-B14F-4D97-AF65-F5344CB8AC3E}">
        <p14:creationId xmlns:p14="http://schemas.microsoft.com/office/powerpoint/2010/main" val="3344714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C1047-34D1-8929-4C6D-C51A5EDE9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78EA5-4A82-6222-88DC-FC02DBC62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7469" y="2105957"/>
            <a:ext cx="10916479" cy="4308095"/>
          </a:xfrm>
        </p:spPr>
        <p:txBody>
          <a:bodyPr>
            <a:normAutofit/>
          </a:bodyPr>
          <a:lstStyle/>
          <a:p>
            <a:r>
              <a:rPr lang="en-US" sz="2400" dirty="0"/>
              <a:t>Building a Transformer Model for Sentiment Analysis:</a:t>
            </a:r>
          </a:p>
          <a:p>
            <a:pPr lvl="1"/>
            <a:r>
              <a:rPr lang="en-US" sz="2000" dirty="0"/>
              <a:t>Develop a transformer model tailored for analyzing sentiments in Yelp restaurant reviews.</a:t>
            </a:r>
          </a:p>
          <a:p>
            <a:pPr lvl="1"/>
            <a:r>
              <a:rPr lang="en-US" sz="2000" dirty="0"/>
              <a:t>Utilize NLP techniques to process and interpret complex textual data efficiently.</a:t>
            </a:r>
          </a:p>
          <a:p>
            <a:pPr lvl="1"/>
            <a:r>
              <a:rPr lang="en-US" sz="2000" dirty="0"/>
              <a:t>Utilize hyperparameter tuning techniques to optimize the model to better accuracy results.</a:t>
            </a:r>
          </a:p>
          <a:p>
            <a:r>
              <a:rPr lang="en-US" sz="2400" dirty="0"/>
              <a:t>Achieving Comprehensive Sentiment Analysis:</a:t>
            </a:r>
          </a:p>
          <a:p>
            <a:pPr lvl="1"/>
            <a:r>
              <a:rPr lang="en-US" sz="2000" dirty="0"/>
              <a:t>Aim to accurately classify a wide range of sentiments in Yelp reviews, from positive and negative to neutral.</a:t>
            </a:r>
          </a:p>
          <a:p>
            <a:pPr lvl="1"/>
            <a:r>
              <a:rPr lang="en-US" sz="2000" dirty="0"/>
              <a:t>Ensure the model can understand and interpret various linguistic nuances, context, and subtleties present in customer feedback.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39527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5142-4441-9DAD-B422-2844B7096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8973"/>
            <a:ext cx="10515600" cy="1116811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B8362-EE67-B60E-0097-4C0A333CB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3417"/>
            <a:ext cx="10515600" cy="4114801"/>
          </a:xfrm>
        </p:spPr>
        <p:txBody>
          <a:bodyPr>
            <a:normAutofit/>
          </a:bodyPr>
          <a:lstStyle/>
          <a:p>
            <a:r>
              <a:rPr lang="en-US" dirty="0"/>
              <a:t>Dataset Preprocessing:</a:t>
            </a:r>
          </a:p>
          <a:p>
            <a:pPr lvl="1"/>
            <a:r>
              <a:rPr lang="en-US" b="1" dirty="0"/>
              <a:t>Text Normalization: </a:t>
            </a:r>
            <a:r>
              <a:rPr lang="en-US" dirty="0"/>
              <a:t>Converting all text to a standard format, typically lower case, to ensure consistency </a:t>
            </a:r>
          </a:p>
          <a:p>
            <a:pPr lvl="1"/>
            <a:r>
              <a:rPr lang="en-US" b="1" dirty="0"/>
              <a:t>Stop Words Removal: </a:t>
            </a:r>
            <a:r>
              <a:rPr lang="en-US" dirty="0"/>
              <a:t>Eliminating common words that provide little value in understanding the sentiment of the text. </a:t>
            </a:r>
          </a:p>
          <a:p>
            <a:pPr lvl="1"/>
            <a:r>
              <a:rPr lang="en-US" b="1" dirty="0"/>
              <a:t>Punctuation Removal:</a:t>
            </a:r>
            <a:r>
              <a:rPr lang="en-US" dirty="0"/>
              <a:t> Stripping punctuation marks, which are generally not informative for sentiment analysis models. </a:t>
            </a:r>
          </a:p>
          <a:p>
            <a:pPr lvl="1"/>
            <a:r>
              <a:rPr lang="en-US" b="1" dirty="0"/>
              <a:t>Data Augmentation: </a:t>
            </a:r>
            <a:r>
              <a:rPr lang="en-US" dirty="0"/>
              <a:t>Applying techniques such as back-translation to enhance the robustness of the dataset by artificially increasing its size and variety. </a:t>
            </a:r>
          </a:p>
          <a:p>
            <a:pPr lvl="1"/>
            <a:r>
              <a:rPr lang="en-US" b="1" dirty="0"/>
              <a:t>Tokenization: </a:t>
            </a:r>
            <a:r>
              <a:rPr lang="en-US" dirty="0"/>
              <a:t>Splitting text into individual words or tokens to facilitate further processing. </a:t>
            </a:r>
          </a:p>
          <a:p>
            <a:r>
              <a:rPr lang="en-US" dirty="0"/>
              <a:t>Hyper Parameter Tuning:</a:t>
            </a:r>
          </a:p>
          <a:p>
            <a:pPr lvl="1"/>
            <a:r>
              <a:rPr lang="en-US" b="1" dirty="0"/>
              <a:t>Grid Search: </a:t>
            </a:r>
            <a:r>
              <a:rPr lang="en-US" dirty="0"/>
              <a:t>Different combinations of hyperparameter values were used to search for the best combination.</a:t>
            </a:r>
          </a:p>
          <a:p>
            <a:pPr lvl="1"/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293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40EE5-A403-9434-D254-19C0DC68F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 with </a:t>
            </a:r>
            <a:r>
              <a:rPr lang="en-US" dirty="0" err="1"/>
              <a:t>RoBERTa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A88DE-A987-2E69-9B1B-2E8C62B53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Understanding Transfer Learning:</a:t>
            </a:r>
          </a:p>
          <a:p>
            <a:pPr lvl="1"/>
            <a:r>
              <a:rPr lang="en-US" dirty="0"/>
              <a:t>Transfer learning involves taking a model that's been trained on a large dataset and adapting it to a specific task.</a:t>
            </a:r>
          </a:p>
          <a:p>
            <a:pPr lvl="1"/>
            <a:r>
              <a:rPr lang="en-US" dirty="0"/>
              <a:t>It's like giving a head start to the model, so it doesn't learn from scratch.</a:t>
            </a:r>
          </a:p>
          <a:p>
            <a:r>
              <a:rPr lang="en-US" b="1" dirty="0" err="1"/>
              <a:t>RoBERTa</a:t>
            </a:r>
            <a:r>
              <a:rPr lang="en-US" b="1" dirty="0"/>
              <a:t> as a Pretrained Model:</a:t>
            </a:r>
          </a:p>
          <a:p>
            <a:pPr lvl="1"/>
            <a:r>
              <a:rPr lang="en-US" dirty="0" err="1"/>
              <a:t>RoBERTa</a:t>
            </a:r>
            <a:r>
              <a:rPr lang="en-US" dirty="0"/>
              <a:t> is a robustly optimized version of BERT, pre-trained on an extensive corpus of text.</a:t>
            </a:r>
          </a:p>
          <a:p>
            <a:pPr lvl="1"/>
            <a:r>
              <a:rPr lang="en-US" dirty="0"/>
              <a:t>It's designed to understand the context and nuances of language</a:t>
            </a:r>
          </a:p>
          <a:p>
            <a:r>
              <a:rPr lang="en-US" b="1" dirty="0"/>
              <a:t>Benefits of Using </a:t>
            </a:r>
            <a:r>
              <a:rPr lang="en-US" b="1" dirty="0" err="1"/>
              <a:t>RoBERTa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Leveraging </a:t>
            </a:r>
            <a:r>
              <a:rPr lang="en-US" dirty="0" err="1"/>
              <a:t>RoBERTa</a:t>
            </a:r>
            <a:r>
              <a:rPr lang="en-US" dirty="0"/>
              <a:t> saves significant computational resources and time.</a:t>
            </a:r>
          </a:p>
          <a:p>
            <a:pPr lvl="1"/>
            <a:r>
              <a:rPr lang="en-US" dirty="0"/>
              <a:t>It provides a deep understanding of language, which is crucial for accurate sentiment analysis.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022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602E5-AA6B-8782-5DEB-8F8638ED0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9158"/>
            <a:ext cx="10515600" cy="1116811"/>
          </a:xfrm>
        </p:spPr>
        <p:txBody>
          <a:bodyPr anchor="ctr"/>
          <a:lstStyle/>
          <a:p>
            <a:pPr algn="ctr"/>
            <a:r>
              <a:rPr lang="en-US" dirty="0" err="1"/>
              <a:t>RoBERTA</a:t>
            </a:r>
            <a:r>
              <a:rPr lang="en-US" dirty="0"/>
              <a:t>-Simple Architecture</a:t>
            </a:r>
          </a:p>
        </p:txBody>
      </p:sp>
      <p:pic>
        <p:nvPicPr>
          <p:cNvPr id="9" name="Picture 8" descr="A diagram of a layer of layers&#10;&#10;Description automatically generated">
            <a:extLst>
              <a:ext uri="{FF2B5EF4-FFF2-40B4-BE49-F238E27FC236}">
                <a16:creationId xmlns:a16="http://schemas.microsoft.com/office/drawing/2014/main" id="{376BAD86-6AD4-29B2-6194-DFA991E4C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378" y="1575593"/>
            <a:ext cx="9067243" cy="423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496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602E5-AA6B-8782-5DEB-8F8638ED0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9158"/>
            <a:ext cx="10515600" cy="1116811"/>
          </a:xfrm>
        </p:spPr>
        <p:txBody>
          <a:bodyPr anchor="ctr"/>
          <a:lstStyle/>
          <a:p>
            <a:pPr algn="ctr"/>
            <a:r>
              <a:rPr lang="en-US" dirty="0" err="1"/>
              <a:t>RoBERTA</a:t>
            </a:r>
            <a:r>
              <a:rPr lang="en-US" dirty="0"/>
              <a:t>-GRU Architecture</a:t>
            </a:r>
          </a:p>
        </p:txBody>
      </p:sp>
      <p:pic>
        <p:nvPicPr>
          <p:cNvPr id="7" name="Picture 6" descr="A diagram of a layer&#10;&#10;Description automatically generated">
            <a:extLst>
              <a:ext uri="{FF2B5EF4-FFF2-40B4-BE49-F238E27FC236}">
                <a16:creationId xmlns:a16="http://schemas.microsoft.com/office/drawing/2014/main" id="{F228E9FE-F8A9-3B5A-C700-6A38CA94C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279" y="1701801"/>
            <a:ext cx="7185441" cy="470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578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18797-8CF8-634D-9201-C5677282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ROBERTa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B39BB-108D-BD54-E3F9-B99366ECE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8209"/>
            <a:ext cx="10515600" cy="4114801"/>
          </a:xfrm>
        </p:spPr>
        <p:txBody>
          <a:bodyPr>
            <a:normAutofit/>
          </a:bodyPr>
          <a:lstStyle/>
          <a:p>
            <a:r>
              <a:rPr lang="en-US" sz="2400" dirty="0" err="1"/>
              <a:t>RoBERTa</a:t>
            </a:r>
            <a:r>
              <a:rPr lang="en-US" sz="2400" dirty="0"/>
              <a:t>, a transformer model, excels in understanding language context.</a:t>
            </a:r>
          </a:p>
          <a:p>
            <a:r>
              <a:rPr lang="en-US" sz="2400" dirty="0"/>
              <a:t>Encodes Yelp reviews by analyzing word context for nuanced sentiment detection.</a:t>
            </a:r>
          </a:p>
          <a:p>
            <a:r>
              <a:rPr lang="en-US" sz="2400" dirty="0"/>
              <a:t>Trained on vast text data, </a:t>
            </a:r>
            <a:r>
              <a:rPr lang="en-US" sz="2400" dirty="0" err="1"/>
              <a:t>RoBERTa</a:t>
            </a:r>
            <a:r>
              <a:rPr lang="en-US" sz="2400" dirty="0"/>
              <a:t> brings pre-existing knowledge to the task.</a:t>
            </a:r>
          </a:p>
          <a:p>
            <a:r>
              <a:rPr lang="en-US" sz="2400" dirty="0"/>
              <a:t>Its architecture precisely focuses on important text parts, capturing subtle review aspects.</a:t>
            </a:r>
          </a:p>
          <a:p>
            <a:r>
              <a:rPr lang="en-US" sz="2400" dirty="0"/>
              <a:t>Enables high-accuracy sentiment classification by understanding complex expressions.</a:t>
            </a:r>
          </a:p>
        </p:txBody>
      </p:sp>
    </p:spTree>
    <p:extLst>
      <p:ext uri="{BB962C8B-B14F-4D97-AF65-F5344CB8AC3E}">
        <p14:creationId xmlns:p14="http://schemas.microsoft.com/office/powerpoint/2010/main" val="3975017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32F5-A4C5-3054-9C4F-3834D4DD5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Gated Recurrent Unit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C84DF-DD7F-5F46-B2D5-49F9D3CD7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GRU excels in processing word sequences in Yelp reviews.</a:t>
            </a:r>
          </a:p>
          <a:p>
            <a:r>
              <a:rPr lang="en-US" dirty="0"/>
              <a:t>Capable of retaining crucial information across long text passages.</a:t>
            </a:r>
          </a:p>
          <a:p>
            <a:r>
              <a:rPr lang="en-US" dirty="0"/>
              <a:t>GRU ensures that both initial praise and final criticism in reviews are considered for true sentiment reflection.</a:t>
            </a:r>
          </a:p>
          <a:p>
            <a:r>
              <a:rPr lang="en-US" dirty="0"/>
              <a:t>These gates help the model determine which data to keep and which to discard, avoiding information overload.</a:t>
            </a:r>
          </a:p>
          <a:p>
            <a:r>
              <a:rPr lang="en-US" dirty="0"/>
              <a:t>The GRU is integral in considering the full context, from a review’s start to finish, for accurate sentiment analysis.</a:t>
            </a:r>
          </a:p>
        </p:txBody>
      </p:sp>
    </p:spTree>
    <p:extLst>
      <p:ext uri="{BB962C8B-B14F-4D97-AF65-F5344CB8AC3E}">
        <p14:creationId xmlns:p14="http://schemas.microsoft.com/office/powerpoint/2010/main" val="1686306768"/>
      </p:ext>
    </p:extLst>
  </p:cSld>
  <p:clrMapOvr>
    <a:masterClrMapping/>
  </p:clrMapOvr>
</p:sld>
</file>

<file path=ppt/theme/theme1.xml><?xml version="1.0" encoding="utf-8"?>
<a:theme xmlns:a="http://schemas.openxmlformats.org/drawingml/2006/main" name="Archway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Archway">
      <a:majorFont>
        <a:latin typeface="Felix Titling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wayVTI" id="{309F1D27-9968-4F93-BA7C-3666A757FD2E}" vid="{76D8E8FD-8787-4E56-A14A-C28BF58ABE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1183</TotalTime>
  <Words>1063</Words>
  <Application>Microsoft Macintosh PowerPoint</Application>
  <PresentationFormat>Widescreen</PresentationFormat>
  <Paragraphs>76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Felix Titling</vt:lpstr>
      <vt:lpstr>Goudy Old Style</vt:lpstr>
      <vt:lpstr>ArchwayVTI</vt:lpstr>
      <vt:lpstr>Sentiment Analysis on Yelp Review Dataset</vt:lpstr>
      <vt:lpstr>INTRODUCTION</vt:lpstr>
      <vt:lpstr>Project Objectives</vt:lpstr>
      <vt:lpstr>Methodology</vt:lpstr>
      <vt:lpstr>Transfer Learning with RoBERTa</vt:lpstr>
      <vt:lpstr>RoBERTA-Simple Architecture</vt:lpstr>
      <vt:lpstr>RoBERTA-GRU Architecture</vt:lpstr>
      <vt:lpstr>ROBERTa</vt:lpstr>
      <vt:lpstr>Gated Recurrent Unit</vt:lpstr>
      <vt:lpstr>Train DATASET</vt:lpstr>
      <vt:lpstr>DataSET Balancing</vt:lpstr>
      <vt:lpstr>Hyper-Parameter Tuning</vt:lpstr>
      <vt:lpstr>Selected HYPERPARAMETER VALUES</vt:lpstr>
      <vt:lpstr>Experiment 1 and Result Analysis</vt:lpstr>
      <vt:lpstr>PowerPoint Presentation</vt:lpstr>
      <vt:lpstr>Experiment 2 and Result Analysis</vt:lpstr>
      <vt:lpstr>PowerPoint Presentation</vt:lpstr>
      <vt:lpstr>Experiment 3 and Result Analysis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on Yelp Review Dataset</dc:title>
  <dc:creator>Kasetty, Shreyas Shivakumar</dc:creator>
  <cp:lastModifiedBy>Kasetty, Shreyas Shivakumar</cp:lastModifiedBy>
  <cp:revision>2</cp:revision>
  <dcterms:created xsi:type="dcterms:W3CDTF">2023-12-12T05:05:12Z</dcterms:created>
  <dcterms:modified xsi:type="dcterms:W3CDTF">2023-12-13T00:48:33Z</dcterms:modified>
</cp:coreProperties>
</file>

<file path=docProps/thumbnail.jpeg>
</file>